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2"/>
  </p:sldMasterIdLst>
  <p:notesMasterIdLst>
    <p:notesMasterId r:id="rId14"/>
  </p:notesMasterIdLst>
  <p:handoutMasterIdLst>
    <p:handoutMasterId r:id="rId15"/>
  </p:handoutMasterIdLst>
  <p:sldIdLst>
    <p:sldId id="265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</p:sldIdLst>
  <p:sldSz cx="12192000" cy="6858000"/>
  <p:notesSz cx="6858000" cy="9144000"/>
  <p:custShowLst>
    <p:custShow name="Произвольный показ 1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0CE6EF8-1A52-43A3-8103-2BEB7011A53E}">
          <p14:sldIdLst>
            <p14:sldId id="265"/>
          </p14:sldIdLst>
        </p14:section>
        <p14:section name="Раздел без заголовка" id="{A8352E1C-49F1-4808-B065-129B72433828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117" d="100"/>
          <a:sy n="117" d="100"/>
        </p:scale>
        <p:origin x="-1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42944631921013E-2"/>
          <c:y val="5.8068980131187671E-2"/>
          <c:w val="0.93665229346331713"/>
          <c:h val="0.79749448065403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%">
                  <c:v>0.29699999999999999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1F-4426-B206-F065CE7127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Скорее да, чем нет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.0%">
                  <c:v>0.314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1F-4426-B206-F065CE7127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Скорее нет, чем да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0.0%">
                  <c:v>0.11899999999999999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1F-4426-B206-F065CE7127E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0.0%">
                  <c:v>0.124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1F-4426-B206-F065CE7127E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0.0%">
                  <c:v>0.11899999999999999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1F-4426-B206-F065CE7127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33735424"/>
        <c:axId val="33736960"/>
      </c:barChart>
      <c:catAx>
        <c:axId val="3373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36960"/>
        <c:crosses val="autoZero"/>
        <c:auto val="1"/>
        <c:lblAlgn val="ctr"/>
        <c:lblOffset val="100"/>
        <c:noMultiLvlLbl val="0"/>
      </c:catAx>
      <c:valAx>
        <c:axId val="3373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3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25721784776903"/>
          <c:y val="0.13703649303377924"/>
          <c:w val="0.16880098321043202"/>
          <c:h val="0.58446026198678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3394992292629E-2"/>
          <c:y val="2.401644858612258E-2"/>
          <c:w val="0.93665229346331713"/>
          <c:h val="0.79749448065403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%">
                  <c:v>0.21099999999999999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1F-4426-B206-F065CE7127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Скорее да, чем нет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.0%">
                  <c:v>9.8000000000000004E-2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1F-4426-B206-F065CE7127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Скорее нет, чем да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0.0%">
                  <c:v>0.189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1F-4426-B206-F065CE7127E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0.0%">
                  <c:v>0.34599999999999997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1F-4426-B206-F065CE7127E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0.0%">
                  <c:v>0.151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1F-4426-B206-F065CE7127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34521472"/>
        <c:axId val="34523008"/>
      </c:barChart>
      <c:catAx>
        <c:axId val="3452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23008"/>
        <c:crosses val="autoZero"/>
        <c:auto val="1"/>
        <c:lblAlgn val="ctr"/>
        <c:lblOffset val="100"/>
        <c:noMultiLvlLbl val="0"/>
      </c:catAx>
      <c:valAx>
        <c:axId val="3452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2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25721784776903"/>
          <c:y val="0.13703649303377924"/>
          <c:w val="0.16880098321043202"/>
          <c:h val="0.58446026198678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42944631921013E-2"/>
          <c:y val="5.8068980131187671E-2"/>
          <c:w val="0.93665229346331713"/>
          <c:h val="0.79749448065403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%">
                  <c:v>1.6E-2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1F-4426-B206-F065CE7127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Скорее да, чем нет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.0%">
                  <c:v>4.2999999999999997E-2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1F-4426-B206-F065CE7127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Скорее нет, чем да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0.0%">
                  <c:v>0.20599999999999999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1F-4426-B206-F065CE7127E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0.0%">
                  <c:v>0.72399999999999998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1F-4426-B206-F065CE7127E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0.0%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1F-4426-B206-F065CE7127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33679232"/>
        <c:axId val="33680768"/>
      </c:barChart>
      <c:catAx>
        <c:axId val="3367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80768"/>
        <c:crosses val="autoZero"/>
        <c:auto val="1"/>
        <c:lblAlgn val="ctr"/>
        <c:lblOffset val="100"/>
        <c:noMultiLvlLbl val="0"/>
      </c:catAx>
      <c:valAx>
        <c:axId val="3368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7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25721784776903"/>
          <c:y val="0.13703649303377924"/>
          <c:w val="0.16880098321043202"/>
          <c:h val="0.58446026198678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42944631921013E-2"/>
          <c:y val="5.8068980131187671E-2"/>
          <c:w val="0.93665229346331713"/>
          <c:h val="0.79749448065403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%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1F-4426-B206-F065CE7127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Скорее да, чем нет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.0%">
                  <c:v>0.23799999999999999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1F-4426-B206-F065CE7127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Скорее нет, чем да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0.0%">
                  <c:v>0.14099999999999999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1F-4426-B206-F065CE7127E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0.0%">
                  <c:v>0.189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1F-4426-B206-F065CE7127E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0.0%">
                  <c:v>2.7E-2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1F-4426-B206-F065CE7127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34188288"/>
        <c:axId val="35132160"/>
      </c:barChart>
      <c:catAx>
        <c:axId val="3418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32160"/>
        <c:crosses val="autoZero"/>
        <c:auto val="1"/>
        <c:lblAlgn val="ctr"/>
        <c:lblOffset val="100"/>
        <c:noMultiLvlLbl val="0"/>
      </c:catAx>
      <c:valAx>
        <c:axId val="3513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18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25721784776903"/>
          <c:y val="0.13703649303377924"/>
          <c:w val="0.16880098321043202"/>
          <c:h val="0.58446026198678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988147314918975E-2"/>
          <c:y val="2.401644858612258E-2"/>
          <c:w val="0.93665229346331713"/>
          <c:h val="0.79749448065403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%">
                  <c:v>0.32400000000000001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1F-4426-B206-F065CE7127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Скорее да, чем нет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.0%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1F-4426-B206-F065CE7127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Скорее нет, чем да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0.0%">
                  <c:v>0.124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1F-4426-B206-F065CE7127E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0.0%">
                  <c:v>0.20599999999999999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1F-4426-B206-F065CE7127E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0.0%">
                  <c:v>1.6E-2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1F-4426-B206-F065CE7127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36606336"/>
        <c:axId val="36607872"/>
      </c:barChart>
      <c:catAx>
        <c:axId val="3660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07872"/>
        <c:crosses val="autoZero"/>
        <c:auto val="1"/>
        <c:lblAlgn val="ctr"/>
        <c:lblOffset val="100"/>
        <c:noMultiLvlLbl val="0"/>
      </c:catAx>
      <c:valAx>
        <c:axId val="3660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0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25721784776903"/>
          <c:y val="0.13703649303377924"/>
          <c:w val="0.16880098321043202"/>
          <c:h val="0.58446026198678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988147314918975E-2"/>
          <c:y val="2.401644858612258E-2"/>
          <c:w val="0.93665229346331713"/>
          <c:h val="0.79749448065403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%">
                  <c:v>9.7000000000000003E-2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1F-4426-B206-F065CE7127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Скорее да, чем нет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.0%">
                  <c:v>0.17899999999999999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1F-4426-B206-F065CE7127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Скорее нет, чем да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0.0%">
                  <c:v>0.29699999999999999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1F-4426-B206-F065CE7127E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0.0%">
                  <c:v>0.42199999999999999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1F-4426-B206-F065CE7127E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0.0%">
                  <c:v>5.0000000000000001E-3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1F-4426-B206-F065CE7127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36714368"/>
        <c:axId val="36715904"/>
      </c:barChart>
      <c:catAx>
        <c:axId val="3671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15904"/>
        <c:crosses val="autoZero"/>
        <c:auto val="1"/>
        <c:lblAlgn val="ctr"/>
        <c:lblOffset val="100"/>
        <c:noMultiLvlLbl val="0"/>
      </c:catAx>
      <c:valAx>
        <c:axId val="3671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1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25721784776903"/>
          <c:y val="0.13703649303377924"/>
          <c:w val="0.16880098321043202"/>
          <c:h val="0.58446026198678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988147314918975E-2"/>
          <c:y val="2.401644858612258E-2"/>
          <c:w val="0.93665229346331713"/>
          <c:h val="0.79749448065403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%">
                  <c:v>0.16200000000000001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1F-4426-B206-F065CE7127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Скорее да, чем нет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.0%">
                  <c:v>0.151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1F-4426-B206-F065CE7127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Скорее нет, чем да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0.0%">
                  <c:v>0.184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1F-4426-B206-F065CE7127E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0.0%">
                  <c:v>0.48099999999999998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1F-4426-B206-F065CE7127E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0.0%">
                  <c:v>2.1999999999999999E-2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1F-4426-B206-F065CE7127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36789248"/>
        <c:axId val="36811520"/>
      </c:barChart>
      <c:catAx>
        <c:axId val="3678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811520"/>
        <c:crosses val="autoZero"/>
        <c:auto val="1"/>
        <c:lblAlgn val="ctr"/>
        <c:lblOffset val="100"/>
        <c:noMultiLvlLbl val="0"/>
      </c:catAx>
      <c:valAx>
        <c:axId val="3681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8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25721784776903"/>
          <c:y val="0.13703649303377924"/>
          <c:w val="0.16880098321043202"/>
          <c:h val="0.58446026198678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3394992292629E-2"/>
          <c:y val="2.401644858612258E-2"/>
          <c:w val="0.93665229346331713"/>
          <c:h val="0.79749448065403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%">
                  <c:v>6.5000000000000002E-2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1F-4426-B206-F065CE7127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Скорее да, чем нет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.0%">
                  <c:v>0.13500000000000001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1F-4426-B206-F065CE7127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Скорее нет, чем да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0.0%">
                  <c:v>0.17899999999999999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1F-4426-B206-F065CE7127E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0.0%">
                  <c:v>0.48599999999999999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1F-4426-B206-F065CE7127E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0.0%">
                  <c:v>0.108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1F-4426-B206-F065CE7127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77287808"/>
        <c:axId val="77289344"/>
      </c:barChart>
      <c:catAx>
        <c:axId val="7728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289344"/>
        <c:crosses val="autoZero"/>
        <c:auto val="1"/>
        <c:lblAlgn val="ctr"/>
        <c:lblOffset val="100"/>
        <c:noMultiLvlLbl val="0"/>
      </c:catAx>
      <c:valAx>
        <c:axId val="7728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28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25721784776903"/>
          <c:y val="0.13703649303377924"/>
          <c:w val="0.16880098321043202"/>
          <c:h val="0.58446026198678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3394992292629E-2"/>
          <c:y val="2.401644858612258E-2"/>
          <c:w val="0.93665229346331713"/>
          <c:h val="0.79749448065403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%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1F-4426-B206-F065CE7127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Скорее да, чем нет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.0%">
                  <c:v>7.5999999999999998E-2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1F-4426-B206-F065CE7127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Скорее нет, чем да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0.0%">
                  <c:v>0.22700000000000001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1F-4426-B206-F065CE7127E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0.0%">
                  <c:v>0.52400000000000002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1F-4426-B206-F065CE7127E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0.0%">
                  <c:v>3.2000000000000001E-2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1F-4426-B206-F065CE7127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77510144"/>
        <c:axId val="77511680"/>
      </c:barChart>
      <c:catAx>
        <c:axId val="7751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511680"/>
        <c:crosses val="autoZero"/>
        <c:auto val="1"/>
        <c:lblAlgn val="ctr"/>
        <c:lblOffset val="100"/>
        <c:noMultiLvlLbl val="0"/>
      </c:catAx>
      <c:valAx>
        <c:axId val="7751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51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25721784776903"/>
          <c:y val="0.13703649303377924"/>
          <c:w val="0.16880098321043202"/>
          <c:h val="0.58446026198678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3394992292629E-2"/>
          <c:y val="2.401644858612258E-2"/>
          <c:w val="0.93665229346331713"/>
          <c:h val="0.79749448065403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%">
                  <c:v>0.184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1F-4426-B206-F065CE7127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Скорее да, чем нет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.0%">
                  <c:v>0.113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1F-4426-B206-F065CE7127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Скорее нет, чем да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0.0%">
                  <c:v>0.17299999999999999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1F-4426-B206-F065CE7127E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 formatCode="0.0%">
                  <c:v>0.497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1F-4426-B206-F065CE7127E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Слушатели спецкурса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 formatCode="0.0%">
                  <c:v>2.1999999999999999E-2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1F-4426-B206-F065CE7127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77544448"/>
        <c:axId val="77562624"/>
      </c:barChart>
      <c:catAx>
        <c:axId val="7754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562624"/>
        <c:crosses val="autoZero"/>
        <c:auto val="1"/>
        <c:lblAlgn val="ctr"/>
        <c:lblOffset val="100"/>
        <c:noMultiLvlLbl val="0"/>
      </c:catAx>
      <c:valAx>
        <c:axId val="7756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54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25721784776903"/>
          <c:y val="0.13703649303377924"/>
          <c:w val="0.16880098321043202"/>
          <c:h val="0.58446026198678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t>03.10.2017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t>03.10.2017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61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53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11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2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65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0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03.10.2017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4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03.10.2017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7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03.10.2017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8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03.10.2017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3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ru-RU" smtClean="0"/>
              <a:t>03.10.2017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56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03.10.2017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73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03.10.2017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14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03.10.2017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75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03.10.2017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2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03.10.2017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62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168400"/>
            <a:ext cx="7810500" cy="4356100"/>
          </a:xfrm>
        </p:spPr>
        <p:txBody>
          <a:bodyPr>
            <a:noAutofit/>
          </a:bodyPr>
          <a:lstStyle/>
          <a:p>
            <a:r>
              <a:rPr lang="ru-RU" sz="4500" dirty="0"/>
              <a:t>Опросник для слушателей   спецкурса </a:t>
            </a: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dirty="0" smtClean="0"/>
              <a:t>«</a:t>
            </a:r>
            <a:r>
              <a:rPr lang="ru-RU" sz="4500" dirty="0"/>
              <a:t>Актуальные проблемы взаимодействия следователей СК РФ и адвокатов в современных условиях</a:t>
            </a:r>
            <a:r>
              <a:rPr lang="ru-RU" sz="4500" dirty="0" smtClean="0"/>
              <a:t>»</a:t>
            </a: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90500"/>
            <a:ext cx="11620500" cy="1689100"/>
          </a:xfrm>
        </p:spPr>
        <p:txBody>
          <a:bodyPr>
            <a:noAutofit/>
          </a:bodyPr>
          <a:lstStyle/>
          <a:p>
            <a:r>
              <a:rPr lang="ru-RU" sz="3200" dirty="0"/>
              <a:t>Вопрос </a:t>
            </a:r>
            <a:r>
              <a:rPr lang="ru-RU" sz="3200" dirty="0" smtClean="0"/>
              <a:t>9. Считаете </a:t>
            </a:r>
            <a:r>
              <a:rPr lang="ru-RU" sz="3200" dirty="0"/>
              <a:t>ли Вы возможной постепенную ликвидацию стадии предварительного следствия в РФ  с дальнейшим внедрением элементов американской модели отправления правосудия?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02719501"/>
              </p:ext>
            </p:extLst>
          </p:nvPr>
        </p:nvGraphicFramePr>
        <p:xfrm>
          <a:off x="660398" y="1879600"/>
          <a:ext cx="9601200" cy="386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381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90500"/>
            <a:ext cx="11620500" cy="1219200"/>
          </a:xfrm>
        </p:spPr>
        <p:txBody>
          <a:bodyPr>
            <a:noAutofit/>
          </a:bodyPr>
          <a:lstStyle/>
          <a:p>
            <a:r>
              <a:rPr lang="ru-RU" sz="3600" dirty="0"/>
              <a:t>Вопрос </a:t>
            </a:r>
            <a:r>
              <a:rPr lang="ru-RU" sz="3600" dirty="0" smtClean="0"/>
              <a:t>26</a:t>
            </a:r>
            <a:r>
              <a:rPr lang="ru-RU" sz="3600" dirty="0"/>
              <a:t>. Считаете ли Вы необходимым введение в Конституцию РФ понятия «следственная власть»?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52678944"/>
              </p:ext>
            </p:extLst>
          </p:nvPr>
        </p:nvGraphicFramePr>
        <p:xfrm>
          <a:off x="660398" y="1879600"/>
          <a:ext cx="9601200" cy="386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88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423334"/>
            <a:ext cx="10972800" cy="1456266"/>
          </a:xfrm>
        </p:spPr>
        <p:txBody>
          <a:bodyPr>
            <a:noAutofit/>
          </a:bodyPr>
          <a:lstStyle/>
          <a:p>
            <a:r>
              <a:rPr lang="ru-RU" sz="4000" dirty="0"/>
              <a:t>Вопрос 1. Нужно ли вернуть принцип объективной истины» в уголовный процесс?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3864098"/>
              </p:ext>
            </p:extLst>
          </p:nvPr>
        </p:nvGraphicFramePr>
        <p:xfrm>
          <a:off x="660398" y="1879600"/>
          <a:ext cx="9601200" cy="386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8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90500"/>
            <a:ext cx="11315700" cy="1689100"/>
          </a:xfrm>
        </p:spPr>
        <p:txBody>
          <a:bodyPr>
            <a:noAutofit/>
          </a:bodyPr>
          <a:lstStyle/>
          <a:p>
            <a:r>
              <a:rPr lang="ru-RU" sz="4000" dirty="0"/>
              <a:t>Вопрос </a:t>
            </a:r>
            <a:r>
              <a:rPr lang="ru-RU" sz="4000" dirty="0" smtClean="0"/>
              <a:t>2</a:t>
            </a:r>
            <a:r>
              <a:rPr lang="ru-RU" sz="4000" dirty="0"/>
              <a:t>. Считаете ли Вы необходимым расширить полномочия прокуратуры в уголовном процессе?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6760821"/>
              </p:ext>
            </p:extLst>
          </p:nvPr>
        </p:nvGraphicFramePr>
        <p:xfrm>
          <a:off x="660398" y="1879600"/>
          <a:ext cx="9601200" cy="386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57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90500"/>
            <a:ext cx="11315700" cy="1689100"/>
          </a:xfrm>
        </p:spPr>
        <p:txBody>
          <a:bodyPr>
            <a:noAutofit/>
          </a:bodyPr>
          <a:lstStyle/>
          <a:p>
            <a:r>
              <a:rPr lang="ru-RU" sz="4000" dirty="0"/>
              <a:t>Вопрос </a:t>
            </a:r>
            <a:r>
              <a:rPr lang="ru-RU" sz="4000" dirty="0" smtClean="0"/>
              <a:t>3.Считаете </a:t>
            </a:r>
            <a:r>
              <a:rPr lang="ru-RU" sz="4000" dirty="0"/>
              <a:t>ли Вы необходимым сократить полномочия прокуратуры в уголовном процессе?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6220268"/>
              </p:ext>
            </p:extLst>
          </p:nvPr>
        </p:nvGraphicFramePr>
        <p:xfrm>
          <a:off x="660398" y="1879600"/>
          <a:ext cx="9601200" cy="386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40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90500"/>
            <a:ext cx="11620500" cy="1689100"/>
          </a:xfrm>
        </p:spPr>
        <p:txBody>
          <a:bodyPr>
            <a:noAutofit/>
          </a:bodyPr>
          <a:lstStyle/>
          <a:p>
            <a:r>
              <a:rPr lang="ru-RU" sz="3000" dirty="0"/>
              <a:t>Вопрос 4.Считаете ли Вы целесообразным выполнение </a:t>
            </a:r>
            <a:r>
              <a:rPr lang="ru-RU" sz="3000" dirty="0" smtClean="0"/>
              <a:t>следователем </a:t>
            </a:r>
            <a:r>
              <a:rPr lang="ru-RU" sz="3000" dirty="0"/>
              <a:t>в той или иной степени функции поддержки государственного обвинения в суде по делу, которое он </a:t>
            </a:r>
            <a:r>
              <a:rPr lang="ru-RU" sz="3000" dirty="0" smtClean="0"/>
              <a:t>расследовал?</a:t>
            </a:r>
            <a:endParaRPr lang="ru-RU" sz="3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19007482"/>
              </p:ext>
            </p:extLst>
          </p:nvPr>
        </p:nvGraphicFramePr>
        <p:xfrm>
          <a:off x="660398" y="1879600"/>
          <a:ext cx="9601200" cy="386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79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90500"/>
            <a:ext cx="11620500" cy="16891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Вопрос 5. Считаете </a:t>
            </a:r>
            <a:r>
              <a:rPr lang="ru-RU" sz="3200" dirty="0"/>
              <a:t>ли Вы достаточным на современном этапе уровень процессуальной самостоятельности </a:t>
            </a:r>
            <a:r>
              <a:rPr lang="ru-RU" sz="3200" dirty="0" smtClean="0"/>
              <a:t>следователя?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130366"/>
              </p:ext>
            </p:extLst>
          </p:nvPr>
        </p:nvGraphicFramePr>
        <p:xfrm>
          <a:off x="660398" y="1879600"/>
          <a:ext cx="9601200" cy="386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99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90500"/>
            <a:ext cx="11620500" cy="16891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Вопрос 6. Считаете </a:t>
            </a:r>
            <a:r>
              <a:rPr lang="ru-RU" sz="3200" dirty="0"/>
              <a:t>ли Вы целесообразным  создание единой федеральной службы расследования путем объединения  следственных подразделений МВД и СК РФ?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8941461"/>
              </p:ext>
            </p:extLst>
          </p:nvPr>
        </p:nvGraphicFramePr>
        <p:xfrm>
          <a:off x="660398" y="1879600"/>
          <a:ext cx="9601200" cy="386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654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90500"/>
            <a:ext cx="11620500" cy="1689100"/>
          </a:xfrm>
        </p:spPr>
        <p:txBody>
          <a:bodyPr>
            <a:noAutofit/>
          </a:bodyPr>
          <a:lstStyle/>
          <a:p>
            <a:r>
              <a:rPr lang="ru-RU" sz="3600" dirty="0"/>
              <a:t>Вопрос 7.Считаете ли Вы целесообразным  введение института следственного судьи в РФ?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32865137"/>
              </p:ext>
            </p:extLst>
          </p:nvPr>
        </p:nvGraphicFramePr>
        <p:xfrm>
          <a:off x="660398" y="1879600"/>
          <a:ext cx="9601200" cy="386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52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90500"/>
            <a:ext cx="11620500" cy="1689100"/>
          </a:xfrm>
        </p:spPr>
        <p:txBody>
          <a:bodyPr>
            <a:noAutofit/>
          </a:bodyPr>
          <a:lstStyle/>
          <a:p>
            <a:r>
              <a:rPr lang="ru-RU" sz="3600" dirty="0"/>
              <a:t>Вопрос 8</a:t>
            </a:r>
            <a:r>
              <a:rPr lang="ru-RU" sz="3600" dirty="0" smtClean="0"/>
              <a:t>. Считаете </a:t>
            </a:r>
            <a:r>
              <a:rPr lang="ru-RU" sz="3600" dirty="0"/>
              <a:t>ли Вы возможной в обозримом будущем ликвидацию стадии возбуждения уголовного дела в уголовном процессе РФ?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38288344"/>
              </p:ext>
            </p:extLst>
          </p:nvPr>
        </p:nvGraphicFramePr>
        <p:xfrm>
          <a:off x="660398" y="1879600"/>
          <a:ext cx="9601200" cy="386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2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169</TotalTime>
  <Words>176</Words>
  <Application>Microsoft Office PowerPoint</Application>
  <PresentationFormat>Произвольный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  <vt:variant>
        <vt:lpstr>Произвольные показы</vt:lpstr>
      </vt:variant>
      <vt:variant>
        <vt:i4>1</vt:i4>
      </vt:variant>
    </vt:vector>
  </HeadingPairs>
  <TitlesOfParts>
    <vt:vector size="13" baseType="lpstr">
      <vt:lpstr>Главное мероприятие</vt:lpstr>
      <vt:lpstr>Опросник для слушателей   спецкурса  «Актуальные проблемы взаимодействия следователей СК РФ и адвокатов в современных условиях»</vt:lpstr>
      <vt:lpstr>Вопрос 1. Нужно ли вернуть принцип объективной истины» в уголовный процесс?</vt:lpstr>
      <vt:lpstr>Вопрос 2. Считаете ли Вы необходимым расширить полномочия прокуратуры в уголовном процессе?</vt:lpstr>
      <vt:lpstr>Вопрос 3.Считаете ли Вы необходимым сократить полномочия прокуратуры в уголовном процессе?</vt:lpstr>
      <vt:lpstr>Вопрос 4.Считаете ли Вы целесообразным выполнение следователем в той или иной степени функции поддержки государственного обвинения в суде по делу, которое он расследовал?</vt:lpstr>
      <vt:lpstr>Вопрос 5. Считаете ли Вы достаточным на современном этапе уровень процессуальной самостоятельности следователя?</vt:lpstr>
      <vt:lpstr>Вопрос 6. Считаете ли Вы целесообразным  создание единой федеральной службы расследования путем объединения  следственных подразделений МВД и СК РФ? </vt:lpstr>
      <vt:lpstr>Вопрос 7.Считаете ли Вы целесообразным  введение института следственного судьи в РФ?</vt:lpstr>
      <vt:lpstr>Вопрос 8. Считаете ли Вы возможной в обозримом будущем ликвидацию стадии возбуждения уголовного дела в уголовном процессе РФ?</vt:lpstr>
      <vt:lpstr>Вопрос 9. Считаете ли Вы возможной постепенную ликвидацию стадии предварительного следствия в РФ  с дальнейшим внедрением элементов американской модели отправления правосудия?</vt:lpstr>
      <vt:lpstr>Вопрос 26. Считаете ли Вы необходимым введение в Конституцию РФ понятия «следственная власть»?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Опросник для слушателей   спецкурса «Актуальные проблемы взаимодействия следователей СК РФ и адвокатов в современных условиях»</dc:title>
  <dc:creator>Пользователь Windows</dc:creator>
  <cp:lastModifiedBy>Фадина Наталья</cp:lastModifiedBy>
  <cp:revision>16</cp:revision>
  <dcterms:created xsi:type="dcterms:W3CDTF">2017-09-25T14:34:26Z</dcterms:created>
  <dcterms:modified xsi:type="dcterms:W3CDTF">2017-10-03T15:49:30Z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